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1" d="100"/>
          <a:sy n="51" d="100"/>
        </p:scale>
        <p:origin x="2322" y="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A6409E9-5B66-4398-9990-89A4DB9AE245}" type="datetimeFigureOut">
              <a:rPr kumimoji="1" lang="ja-JP" altLang="en-US" smtClean="0"/>
              <a:t>2021/7/31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F42F37-229C-48CC-A024-8EE49D112279}" type="slidenum">
              <a:rPr kumimoji="1" lang="ja-JP" altLang="en-US" smtClean="0"/>
              <a:t>‹#›</a:t>
            </a:fld>
            <a:endParaRPr kumimoji="1" lang="ja-JP" altLang="en-US"/>
          </a:p>
        </p:txBody>
      </p:sp>
    </p:spTree>
    <p:extLst>
      <p:ext uri="{BB962C8B-B14F-4D97-AF65-F5344CB8AC3E}">
        <p14:creationId xmlns:p14="http://schemas.microsoft.com/office/powerpoint/2010/main" val="496705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A6409E9-5B66-4398-9990-89A4DB9AE245}" type="datetimeFigureOut">
              <a:rPr kumimoji="1" lang="ja-JP" altLang="en-US" smtClean="0"/>
              <a:t>2021/7/31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F42F37-229C-48CC-A024-8EE49D112279}" type="slidenum">
              <a:rPr kumimoji="1" lang="ja-JP" altLang="en-US" smtClean="0"/>
              <a:t>‹#›</a:t>
            </a:fld>
            <a:endParaRPr kumimoji="1" lang="ja-JP" altLang="en-US"/>
          </a:p>
        </p:txBody>
      </p:sp>
    </p:spTree>
    <p:extLst>
      <p:ext uri="{BB962C8B-B14F-4D97-AF65-F5344CB8AC3E}">
        <p14:creationId xmlns:p14="http://schemas.microsoft.com/office/powerpoint/2010/main" val="3264322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A6409E9-5B66-4398-9990-89A4DB9AE245}" type="datetimeFigureOut">
              <a:rPr kumimoji="1" lang="ja-JP" altLang="en-US" smtClean="0"/>
              <a:t>2021/7/31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F42F37-229C-48CC-A024-8EE49D112279}" type="slidenum">
              <a:rPr kumimoji="1" lang="ja-JP" altLang="en-US" smtClean="0"/>
              <a:t>‹#›</a:t>
            </a:fld>
            <a:endParaRPr kumimoji="1" lang="ja-JP" altLang="en-US"/>
          </a:p>
        </p:txBody>
      </p:sp>
    </p:spTree>
    <p:extLst>
      <p:ext uri="{BB962C8B-B14F-4D97-AF65-F5344CB8AC3E}">
        <p14:creationId xmlns:p14="http://schemas.microsoft.com/office/powerpoint/2010/main" val="3979220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A6409E9-5B66-4398-9990-89A4DB9AE245}" type="datetimeFigureOut">
              <a:rPr kumimoji="1" lang="ja-JP" altLang="en-US" smtClean="0"/>
              <a:t>2021/7/31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F42F37-229C-48CC-A024-8EE49D112279}" type="slidenum">
              <a:rPr kumimoji="1" lang="ja-JP" altLang="en-US" smtClean="0"/>
              <a:t>‹#›</a:t>
            </a:fld>
            <a:endParaRPr kumimoji="1" lang="ja-JP" altLang="en-US"/>
          </a:p>
        </p:txBody>
      </p:sp>
    </p:spTree>
    <p:extLst>
      <p:ext uri="{BB962C8B-B14F-4D97-AF65-F5344CB8AC3E}">
        <p14:creationId xmlns:p14="http://schemas.microsoft.com/office/powerpoint/2010/main" val="3378305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A6409E9-5B66-4398-9990-89A4DB9AE245}" type="datetimeFigureOut">
              <a:rPr kumimoji="1" lang="ja-JP" altLang="en-US" smtClean="0"/>
              <a:t>2021/7/31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F42F37-229C-48CC-A024-8EE49D112279}" type="slidenum">
              <a:rPr kumimoji="1" lang="ja-JP" altLang="en-US" smtClean="0"/>
              <a:t>‹#›</a:t>
            </a:fld>
            <a:endParaRPr kumimoji="1" lang="ja-JP" altLang="en-US"/>
          </a:p>
        </p:txBody>
      </p:sp>
    </p:spTree>
    <p:extLst>
      <p:ext uri="{BB962C8B-B14F-4D97-AF65-F5344CB8AC3E}">
        <p14:creationId xmlns:p14="http://schemas.microsoft.com/office/powerpoint/2010/main" val="3614733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A6409E9-5B66-4398-9990-89A4DB9AE245}" type="datetimeFigureOut">
              <a:rPr kumimoji="1" lang="ja-JP" altLang="en-US" smtClean="0"/>
              <a:t>2021/7/31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F42F37-229C-48CC-A024-8EE49D112279}" type="slidenum">
              <a:rPr kumimoji="1" lang="ja-JP" altLang="en-US" smtClean="0"/>
              <a:t>‹#›</a:t>
            </a:fld>
            <a:endParaRPr kumimoji="1" lang="ja-JP" altLang="en-US"/>
          </a:p>
        </p:txBody>
      </p:sp>
    </p:spTree>
    <p:extLst>
      <p:ext uri="{BB962C8B-B14F-4D97-AF65-F5344CB8AC3E}">
        <p14:creationId xmlns:p14="http://schemas.microsoft.com/office/powerpoint/2010/main" val="2792483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A6409E9-5B66-4398-9990-89A4DB9AE245}" type="datetimeFigureOut">
              <a:rPr kumimoji="1" lang="ja-JP" altLang="en-US" smtClean="0"/>
              <a:t>2021/7/31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F42F37-229C-48CC-A024-8EE49D112279}" type="slidenum">
              <a:rPr kumimoji="1" lang="ja-JP" altLang="en-US" smtClean="0"/>
              <a:t>‹#›</a:t>
            </a:fld>
            <a:endParaRPr kumimoji="1" lang="ja-JP" altLang="en-US"/>
          </a:p>
        </p:txBody>
      </p:sp>
    </p:spTree>
    <p:extLst>
      <p:ext uri="{BB962C8B-B14F-4D97-AF65-F5344CB8AC3E}">
        <p14:creationId xmlns:p14="http://schemas.microsoft.com/office/powerpoint/2010/main" val="337003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A6409E9-5B66-4398-9990-89A4DB9AE245}" type="datetimeFigureOut">
              <a:rPr kumimoji="1" lang="ja-JP" altLang="en-US" smtClean="0"/>
              <a:t>2021/7/31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F42F37-229C-48CC-A024-8EE49D112279}" type="slidenum">
              <a:rPr kumimoji="1" lang="ja-JP" altLang="en-US" smtClean="0"/>
              <a:t>‹#›</a:t>
            </a:fld>
            <a:endParaRPr kumimoji="1" lang="ja-JP" altLang="en-US"/>
          </a:p>
        </p:txBody>
      </p:sp>
    </p:spTree>
    <p:extLst>
      <p:ext uri="{BB962C8B-B14F-4D97-AF65-F5344CB8AC3E}">
        <p14:creationId xmlns:p14="http://schemas.microsoft.com/office/powerpoint/2010/main" val="3320638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6409E9-5B66-4398-9990-89A4DB9AE245}" type="datetimeFigureOut">
              <a:rPr kumimoji="1" lang="ja-JP" altLang="en-US" smtClean="0"/>
              <a:t>2021/7/31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F42F37-229C-48CC-A024-8EE49D112279}" type="slidenum">
              <a:rPr kumimoji="1" lang="ja-JP" altLang="en-US" smtClean="0"/>
              <a:t>‹#›</a:t>
            </a:fld>
            <a:endParaRPr kumimoji="1" lang="ja-JP" altLang="en-US"/>
          </a:p>
        </p:txBody>
      </p:sp>
    </p:spTree>
    <p:extLst>
      <p:ext uri="{BB962C8B-B14F-4D97-AF65-F5344CB8AC3E}">
        <p14:creationId xmlns:p14="http://schemas.microsoft.com/office/powerpoint/2010/main" val="20736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6409E9-5B66-4398-9990-89A4DB9AE245}" type="datetimeFigureOut">
              <a:rPr kumimoji="1" lang="ja-JP" altLang="en-US" smtClean="0"/>
              <a:t>2021/7/31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F42F37-229C-48CC-A024-8EE49D112279}" type="slidenum">
              <a:rPr kumimoji="1" lang="ja-JP" altLang="en-US" smtClean="0"/>
              <a:t>‹#›</a:t>
            </a:fld>
            <a:endParaRPr kumimoji="1" lang="ja-JP" altLang="en-US"/>
          </a:p>
        </p:txBody>
      </p:sp>
    </p:spTree>
    <p:extLst>
      <p:ext uri="{BB962C8B-B14F-4D97-AF65-F5344CB8AC3E}">
        <p14:creationId xmlns:p14="http://schemas.microsoft.com/office/powerpoint/2010/main" val="47100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6409E9-5B66-4398-9990-89A4DB9AE245}" type="datetimeFigureOut">
              <a:rPr kumimoji="1" lang="ja-JP" altLang="en-US" smtClean="0"/>
              <a:t>2021/7/31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F42F37-229C-48CC-A024-8EE49D112279}" type="slidenum">
              <a:rPr kumimoji="1" lang="ja-JP" altLang="en-US" smtClean="0"/>
              <a:t>‹#›</a:t>
            </a:fld>
            <a:endParaRPr kumimoji="1" lang="ja-JP" altLang="en-US"/>
          </a:p>
        </p:txBody>
      </p:sp>
    </p:spTree>
    <p:extLst>
      <p:ext uri="{BB962C8B-B14F-4D97-AF65-F5344CB8AC3E}">
        <p14:creationId xmlns:p14="http://schemas.microsoft.com/office/powerpoint/2010/main" val="3506505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A6409E9-5B66-4398-9990-89A4DB9AE245}" type="datetimeFigureOut">
              <a:rPr kumimoji="1" lang="ja-JP" altLang="en-US" smtClean="0"/>
              <a:t>2021/7/31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DF42F37-229C-48CC-A024-8EE49D112279}" type="slidenum">
              <a:rPr kumimoji="1" lang="ja-JP" altLang="en-US" smtClean="0"/>
              <a:t>‹#›</a:t>
            </a:fld>
            <a:endParaRPr kumimoji="1" lang="ja-JP" altLang="en-US"/>
          </a:p>
        </p:txBody>
      </p:sp>
    </p:spTree>
    <p:extLst>
      <p:ext uri="{BB962C8B-B14F-4D97-AF65-F5344CB8AC3E}">
        <p14:creationId xmlns:p14="http://schemas.microsoft.com/office/powerpoint/2010/main" val="33484065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会話で飛沫感染のイラスト（若者） | Loose Drawi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82478" y="7992393"/>
            <a:ext cx="2325365" cy="2325365"/>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p:cNvSpPr/>
          <p:nvPr/>
        </p:nvSpPr>
        <p:spPr>
          <a:xfrm>
            <a:off x="52186" y="1334221"/>
            <a:ext cx="6798945" cy="5806718"/>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いつもネクシス横浜本牧をご愛顧いただき、誠にありがとうございます。</a:t>
            </a: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８月２日（月）政府から神奈川県への緊急事態宣言発出に伴い、</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a:latin typeface="メイリオ" panose="020B0604030504040204" pitchFamily="50" charset="-128"/>
                <a:ea typeface="メイリオ" panose="020B0604030504040204" pitchFamily="50" charset="-128"/>
                <a:cs typeface="メイリオ" panose="020B0604030504040204" pitchFamily="50" charset="-128"/>
              </a:rPr>
              <a:t>時短方針</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について検討を行いましたが、時短営業を実施することで</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一部時間帯において密集リスクが高まる恐れもあり、また、会員の皆様の運動の機会を制限してしまうことを極力避けたいという思いから、</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当クラブの営業時間はこれまでと変更なく</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通常通り営業致します。</a:t>
            </a:r>
            <a:endParaRPr lang="en-US" altLang="ja-JP" sz="3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営業時間</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平日　　　　</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00</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23</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00</a:t>
            </a: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土曜　　　　</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00</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21</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00</a:t>
            </a: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日曜・祝日　</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00</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19</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00</a:t>
            </a: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休館日　毎週火曜日</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fontAlgn="base"/>
            <a:r>
              <a:rPr lang="en-US" altLang="ja-JP" sz="1400" b="1" dirty="0">
                <a:latin typeface="メイリオ" panose="020B0604030504040204" pitchFamily="50" charset="-128"/>
                <a:ea typeface="メイリオ" panose="020B0604030504040204" pitchFamily="50" charset="-128"/>
              </a:rPr>
              <a:t>※</a:t>
            </a:r>
            <a:r>
              <a:rPr lang="ja-JP" altLang="en-US" sz="1400" b="1" u="sng" dirty="0">
                <a:latin typeface="メイリオ" panose="020B0604030504040204" pitchFamily="50" charset="-128"/>
                <a:ea typeface="メイリオ" panose="020B0604030504040204" pitchFamily="50" charset="-128"/>
              </a:rPr>
              <a:t>ホームページでは、現在の混雑状況を確認できます。</a:t>
            </a:r>
            <a:endParaRPr lang="en-US" altLang="ja-JP" sz="1400" b="1" u="sng" dirty="0">
              <a:latin typeface="メイリオ" panose="020B0604030504040204" pitchFamily="50" charset="-128"/>
              <a:ea typeface="メイリオ" panose="020B0604030504040204" pitchFamily="50" charset="-128"/>
            </a:endParaRPr>
          </a:p>
          <a:p>
            <a:pPr fontAlgn="base"/>
            <a:r>
              <a:rPr lang="ja-JP" altLang="en-US" sz="1050" dirty="0">
                <a:solidFill>
                  <a:srgbClr val="333333"/>
                </a:solidFill>
                <a:latin typeface="メイリオ" panose="020B0604030504040204" pitchFamily="50" charset="-128"/>
                <a:ea typeface="メイリオ" panose="020B0604030504040204" pitchFamily="50" charset="-128"/>
              </a:rPr>
              <a:t>　</a:t>
            </a:r>
            <a:endParaRPr lang="en-US" altLang="ja-JP" sz="1600" dirty="0">
              <a:solidFill>
                <a:srgbClr val="333333"/>
              </a:solidFill>
              <a:latin typeface="メイリオ" panose="020B0604030504040204" pitchFamily="50" charset="-128"/>
              <a:ea typeface="メイリオ" panose="020B0604030504040204" pitchFamily="50" charset="-128"/>
            </a:endParaRPr>
          </a:p>
          <a:p>
            <a:pPr fontAlgn="base">
              <a:lnSpc>
                <a:spcPts val="1680"/>
              </a:lnSpc>
            </a:pPr>
            <a:r>
              <a:rPr lang="ja-JP" altLang="en-US" sz="1600" dirty="0">
                <a:solidFill>
                  <a:srgbClr val="333333"/>
                </a:solidFill>
                <a:latin typeface="メイリオ" panose="020B0604030504040204" pitchFamily="50" charset="-128"/>
                <a:ea typeface="メイリオ" panose="020B0604030504040204" pitchFamily="50" charset="-128"/>
              </a:rPr>
              <a:t>ネクシス横浜本牧店はこれまでと変わらず、</a:t>
            </a:r>
            <a:r>
              <a:rPr lang="ja-JP" altLang="en-US" sz="1600" dirty="0">
                <a:solidFill>
                  <a:srgbClr val="111111"/>
                </a:solidFill>
                <a:latin typeface="メイリオ" panose="020B0604030504040204" pitchFamily="50" charset="-128"/>
                <a:ea typeface="メイリオ" panose="020B0604030504040204" pitchFamily="50" charset="-128"/>
              </a:rPr>
              <a:t>運動習慣と健康づくりを提供する施設として</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全ての皆様が安全に安心して当店をご利用頂けるよう、</a:t>
            </a:r>
            <a:r>
              <a:rPr lang="ja-JP" altLang="en-US" sz="1600" dirty="0">
                <a:latin typeface="メイリオ" panose="020B0604030504040204" pitchFamily="50" charset="-128"/>
                <a:ea typeface="メイリオ" panose="020B0604030504040204" pitchFamily="50" charset="-128"/>
              </a:rPr>
              <a:t>自治体等の指導および自治体等の指導および</a:t>
            </a:r>
            <a:r>
              <a:rPr kumimoji="0" lang="ja-JP" altLang="ja-JP" sz="1600" dirty="0">
                <a:solidFill>
                  <a:srgbClr val="222222"/>
                </a:solidFill>
                <a:latin typeface="メイリオ" panose="020B0604030504040204" pitchFamily="50" charset="-128"/>
                <a:ea typeface="メイリオ" panose="020B0604030504040204" pitchFamily="50" charset="-128"/>
                <a:cs typeface="メイリオ" panose="020B0604030504040204" pitchFamily="50" charset="-128"/>
              </a:rPr>
              <a:t>FIAガイドライン</a:t>
            </a:r>
            <a:r>
              <a:rPr kumimoji="0" lang="ja-JP" altLang="en-US" sz="1600" dirty="0">
                <a:solidFill>
                  <a:srgbClr val="222222"/>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ja-JP" sz="1600" dirty="0">
                <a:solidFill>
                  <a:srgbClr val="222222"/>
                </a:solidFill>
                <a:latin typeface="メイリオ" panose="020B0604030504040204" pitchFamily="50" charset="-128"/>
                <a:ea typeface="メイリオ" panose="020B0604030504040204" pitchFamily="50" charset="-128"/>
                <a:cs typeface="メイリオ" panose="020B0604030504040204" pitchFamily="50" charset="-128"/>
              </a:rPr>
              <a:t>日本スイミングクラブ協会『新型コロナウイルス感染防止対策』</a:t>
            </a:r>
            <a:r>
              <a:rPr kumimoji="0" lang="ja-JP" altLang="en-US" sz="1600" dirty="0">
                <a:solidFill>
                  <a:srgbClr val="222222"/>
                </a:solidFill>
                <a:latin typeface="メイリオ" panose="020B0604030504040204" pitchFamily="50" charset="-128"/>
                <a:ea typeface="メイリオ" panose="020B0604030504040204" pitchFamily="50" charset="-128"/>
                <a:cs typeface="メイリオ" panose="020B0604030504040204" pitchFamily="50" charset="-128"/>
              </a:rPr>
              <a:t>に</a:t>
            </a:r>
            <a:r>
              <a:rPr kumimoji="0" lang="ja-JP" altLang="ja-JP" sz="1600" dirty="0">
                <a:solidFill>
                  <a:srgbClr val="222222"/>
                </a:solidFill>
                <a:latin typeface="メイリオ" panose="020B0604030504040204" pitchFamily="50" charset="-128"/>
                <a:ea typeface="メイリオ" panose="020B0604030504040204" pitchFamily="50" charset="-128"/>
                <a:cs typeface="メイリオ" panose="020B0604030504040204" pitchFamily="50" charset="-128"/>
              </a:rPr>
              <a:t>則った対策を引き続き実施しながら</a:t>
            </a:r>
            <a:r>
              <a:rPr kumimoji="0" lang="ja-JP" altLang="en-US" sz="1600" dirty="0">
                <a:solidFill>
                  <a:srgbClr val="222222"/>
                </a:solidFill>
                <a:latin typeface="メイリオ" panose="020B0604030504040204" pitchFamily="50" charset="-128"/>
                <a:ea typeface="メイリオ" panose="020B0604030504040204" pitchFamily="50" charset="-128"/>
                <a:cs typeface="メイリオ" panose="020B0604030504040204" pitchFamily="50" charset="-128"/>
              </a:rPr>
              <a:t>営業して参ります。</a:t>
            </a:r>
            <a:r>
              <a:rPr lang="ja-JP" altLang="en-US" sz="4400" b="1"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4400" b="1" dirty="0">
              <a:latin typeface="メイリオ" panose="020B0604030504040204" pitchFamily="50" charset="-128"/>
              <a:ea typeface="メイリオ" panose="020B0604030504040204" pitchFamily="50" charset="-128"/>
              <a:cs typeface="メイリオ" panose="020B0604030504040204" pitchFamily="50" charset="-128"/>
            </a:endParaRPr>
          </a:p>
          <a:p>
            <a:pPr lvl="0" fontAlgn="base"/>
            <a:r>
              <a:rPr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なお、今後、政府や神奈川県の発表や商業施設の指示により状況が</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変わる場合には、当ホームページにてご案内をいたします。</a:t>
            </a:r>
          </a:p>
        </p:txBody>
      </p:sp>
      <p:sp>
        <p:nvSpPr>
          <p:cNvPr id="6" name="正方形/長方形 5"/>
          <p:cNvSpPr/>
          <p:nvPr/>
        </p:nvSpPr>
        <p:spPr>
          <a:xfrm>
            <a:off x="0" y="297971"/>
            <a:ext cx="6869430" cy="96017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833363" y="351231"/>
            <a:ext cx="5300620" cy="954107"/>
          </a:xfrm>
          <a:prstGeom prst="rect">
            <a:avLst/>
          </a:prstGeom>
          <a:noFill/>
        </p:spPr>
        <p:txBody>
          <a:bodyPr wrap="square" rtlCol="0">
            <a:spAutoFit/>
          </a:bodyPr>
          <a:lstStyle/>
          <a:p>
            <a:pPr algn="ctr"/>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緊急事態宣言発出に伴う</a:t>
            </a:r>
            <a:endPar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弊社の営業について</a:t>
            </a:r>
            <a:endParaRPr kumimoji="1" lang="ja-JP" altLang="en-US" sz="2800" b="1" dirty="0">
              <a:solidFill>
                <a:schemeClr val="bg1"/>
              </a:solidFill>
            </a:endParaRPr>
          </a:p>
        </p:txBody>
      </p:sp>
      <p:sp>
        <p:nvSpPr>
          <p:cNvPr id="7" name="正方形/長方形 6"/>
          <p:cNvSpPr/>
          <p:nvPr/>
        </p:nvSpPr>
        <p:spPr>
          <a:xfrm>
            <a:off x="-11430" y="7126837"/>
            <a:ext cx="6869430" cy="47102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626745" y="7197748"/>
            <a:ext cx="5570220" cy="400110"/>
          </a:xfrm>
          <a:prstGeom prst="rect">
            <a:avLst/>
          </a:prstGeom>
          <a:noFill/>
        </p:spPr>
        <p:txBody>
          <a:bodyPr wrap="square" rtlCol="0">
            <a:spAutoFit/>
          </a:bodyPr>
          <a:lstStyle/>
          <a:p>
            <a:r>
              <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新型コロナウイルス対策再徹底事項のお知らせ</a:t>
            </a:r>
          </a:p>
        </p:txBody>
      </p:sp>
      <p:sp>
        <p:nvSpPr>
          <p:cNvPr id="12" name="テキスト ボックス 11"/>
          <p:cNvSpPr txBox="1"/>
          <p:nvPr/>
        </p:nvSpPr>
        <p:spPr>
          <a:xfrm>
            <a:off x="110216" y="8029971"/>
            <a:ext cx="3206496" cy="584775"/>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黙浴にご協力ください！</a:t>
            </a:r>
            <a:br>
              <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（サウナ含む）</a:t>
            </a:r>
          </a:p>
        </p:txBody>
      </p:sp>
      <p:sp>
        <p:nvSpPr>
          <p:cNvPr id="13" name="正方形/長方形 12"/>
          <p:cNvSpPr/>
          <p:nvPr/>
        </p:nvSpPr>
        <p:spPr>
          <a:xfrm>
            <a:off x="52186" y="7992393"/>
            <a:ext cx="3322557" cy="189257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3476388" y="8029971"/>
            <a:ext cx="3425190" cy="584775"/>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ロッカー内での</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会話は控えて！</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p:cNvSpPr/>
          <p:nvPr/>
        </p:nvSpPr>
        <p:spPr>
          <a:xfrm>
            <a:off x="3476388" y="7992393"/>
            <a:ext cx="3322557" cy="189257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9" name="図 18"/>
          <p:cNvPicPr>
            <a:picLocks noChangeAspect="1"/>
          </p:cNvPicPr>
          <p:nvPr/>
        </p:nvPicPr>
        <p:blipFill>
          <a:blip r:embed="rId3"/>
          <a:stretch>
            <a:fillRect/>
          </a:stretch>
        </p:blipFill>
        <p:spPr>
          <a:xfrm>
            <a:off x="4868686" y="9074224"/>
            <a:ext cx="537959" cy="537959"/>
          </a:xfrm>
          <a:prstGeom prst="rect">
            <a:avLst/>
          </a:prstGeom>
        </p:spPr>
      </p:pic>
      <p:sp>
        <p:nvSpPr>
          <p:cNvPr id="22" name="テキスト ボックス 21"/>
          <p:cNvSpPr txBox="1"/>
          <p:nvPr/>
        </p:nvSpPr>
        <p:spPr>
          <a:xfrm>
            <a:off x="52186" y="7623061"/>
            <a:ext cx="6872945" cy="369332"/>
          </a:xfrm>
          <a:prstGeom prst="rect">
            <a:avLst/>
          </a:prstGeom>
          <a:noFill/>
        </p:spPr>
        <p:txBody>
          <a:bodyPr wrap="square" rtlCol="0">
            <a:spAutoFit/>
          </a:body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下記事例が多く見受けられます。感染予防対策にご協力ください。</a:t>
            </a:r>
          </a:p>
        </p:txBody>
      </p:sp>
      <p:pic>
        <p:nvPicPr>
          <p:cNvPr id="24" name="図 23"/>
          <p:cNvPicPr>
            <a:picLocks noChangeAspect="1"/>
          </p:cNvPicPr>
          <p:nvPr/>
        </p:nvPicPr>
        <p:blipFill>
          <a:blip r:embed="rId4"/>
          <a:stretch>
            <a:fillRect/>
          </a:stretch>
        </p:blipFill>
        <p:spPr>
          <a:xfrm>
            <a:off x="5869293" y="-3024"/>
            <a:ext cx="981838" cy="288185"/>
          </a:xfrm>
          <a:prstGeom prst="rect">
            <a:avLst/>
          </a:prstGeom>
        </p:spPr>
      </p:pic>
      <p:pic>
        <p:nvPicPr>
          <p:cNvPr id="16" name="図 15"/>
          <p:cNvPicPr>
            <a:picLocks noChangeAspect="1"/>
          </p:cNvPicPr>
          <p:nvPr/>
        </p:nvPicPr>
        <p:blipFill rotWithShape="1">
          <a:blip r:embed="rId5"/>
          <a:srcRect b="23175"/>
          <a:stretch/>
        </p:blipFill>
        <p:spPr>
          <a:xfrm>
            <a:off x="1146784" y="8619559"/>
            <a:ext cx="1133359" cy="1204473"/>
          </a:xfrm>
          <a:prstGeom prst="rect">
            <a:avLst/>
          </a:prstGeom>
        </p:spPr>
      </p:pic>
    </p:spTree>
    <p:extLst>
      <p:ext uri="{BB962C8B-B14F-4D97-AF65-F5344CB8AC3E}">
        <p14:creationId xmlns:p14="http://schemas.microsoft.com/office/powerpoint/2010/main" val="3902241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会話で飛沫感染のイラスト（若者） | Loose Drawi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82478" y="7992393"/>
            <a:ext cx="2325365" cy="2325365"/>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p:cNvSpPr/>
          <p:nvPr/>
        </p:nvSpPr>
        <p:spPr>
          <a:xfrm>
            <a:off x="52186" y="1458609"/>
            <a:ext cx="6798945" cy="5701561"/>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いつもネクシス横浜本牧をご愛顧いただき、誠にありがとうございます。</a:t>
            </a: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日（木）に神奈川県より発出されました</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神奈川県版</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緊急事態宣言を受けまして、時短方針について検討を行いましたが、要請対象が飲食店主体となっており、また、会員の皆様の運動の機会を制限してしまうことを極力避けたいという思いから、当クラブの営業時間はこれまでと変更なく</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5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通常通り営業致します。</a:t>
            </a:r>
            <a:endParaRPr lang="en-US" altLang="ja-JP" sz="3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営業時間</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平日　　　　</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00</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23</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00</a:t>
            </a: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土曜　　　　</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00</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21</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00</a:t>
            </a: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日曜・祝日　</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00</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19</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00</a:t>
            </a: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休館日　毎週火曜日</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fontAlgn="base"/>
            <a:r>
              <a:rPr lang="en-US" altLang="ja-JP" sz="1400" b="1" dirty="0">
                <a:latin typeface="メイリオ" panose="020B0604030504040204" pitchFamily="50" charset="-128"/>
                <a:ea typeface="メイリオ" panose="020B0604030504040204" pitchFamily="50" charset="-128"/>
              </a:rPr>
              <a:t>※</a:t>
            </a:r>
            <a:r>
              <a:rPr lang="ja-JP" altLang="en-US" sz="1400" b="1" u="sng" dirty="0">
                <a:latin typeface="メイリオ" panose="020B0604030504040204" pitchFamily="50" charset="-128"/>
                <a:ea typeface="メイリオ" panose="020B0604030504040204" pitchFamily="50" charset="-128"/>
              </a:rPr>
              <a:t>ホームページでは、現在の混雑状況を確認できます。</a:t>
            </a:r>
            <a:endParaRPr lang="en-US" altLang="ja-JP" sz="1400" b="1" u="sng" dirty="0">
              <a:latin typeface="メイリオ" panose="020B0604030504040204" pitchFamily="50" charset="-128"/>
              <a:ea typeface="メイリオ" panose="020B0604030504040204" pitchFamily="50" charset="-128"/>
            </a:endParaRPr>
          </a:p>
          <a:p>
            <a:pPr fontAlgn="base"/>
            <a:r>
              <a:rPr lang="ja-JP" altLang="en-US" sz="1050" dirty="0">
                <a:solidFill>
                  <a:srgbClr val="333333"/>
                </a:solidFill>
                <a:latin typeface="メイリオ" panose="020B0604030504040204" pitchFamily="50" charset="-128"/>
                <a:ea typeface="メイリオ" panose="020B0604030504040204" pitchFamily="50" charset="-128"/>
              </a:rPr>
              <a:t>　</a:t>
            </a:r>
            <a:endParaRPr lang="en-US" altLang="ja-JP" sz="1600" dirty="0">
              <a:solidFill>
                <a:srgbClr val="333333"/>
              </a:solidFill>
              <a:latin typeface="メイリオ" panose="020B0604030504040204" pitchFamily="50" charset="-128"/>
              <a:ea typeface="メイリオ" panose="020B0604030504040204" pitchFamily="50" charset="-128"/>
            </a:endParaRPr>
          </a:p>
          <a:p>
            <a:pPr lvl="0" eaLnBrk="0" fontAlgn="base" hangingPunct="0">
              <a:spcBef>
                <a:spcPct val="0"/>
              </a:spcBef>
              <a:spcAft>
                <a:spcPct val="0"/>
              </a:spcAft>
            </a:pPr>
            <a:r>
              <a:rPr lang="ja-JP" altLang="en-US" sz="1600" dirty="0">
                <a:solidFill>
                  <a:srgbClr val="333333"/>
                </a:solidFill>
                <a:latin typeface="メイリオ" panose="020B0604030504040204" pitchFamily="50" charset="-128"/>
                <a:ea typeface="メイリオ" panose="020B0604030504040204" pitchFamily="50" charset="-128"/>
              </a:rPr>
              <a:t>ネクシス横浜本牧店はこれまでと変わらず、</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全ての皆様が安全に安心して当店をご利用頂けるよう、</a:t>
            </a:r>
            <a:r>
              <a:rPr lang="ja-JP" altLang="en-US" sz="1600" dirty="0">
                <a:latin typeface="メイリオ" panose="020B0604030504040204" pitchFamily="50" charset="-128"/>
                <a:ea typeface="メイリオ" panose="020B0604030504040204" pitchFamily="50" charset="-128"/>
              </a:rPr>
              <a:t>自治体等の指導および</a:t>
            </a:r>
            <a:r>
              <a:rPr kumimoji="0" lang="ja-JP" altLang="ja-JP" sz="1600" dirty="0">
                <a:solidFill>
                  <a:srgbClr val="222222"/>
                </a:solidFill>
                <a:latin typeface="メイリオ" panose="020B0604030504040204" pitchFamily="50" charset="-128"/>
                <a:ea typeface="メイリオ" panose="020B0604030504040204" pitchFamily="50" charset="-128"/>
                <a:cs typeface="メイリオ" panose="020B0604030504040204" pitchFamily="50" charset="-128"/>
              </a:rPr>
              <a:t>FIAガイドライ</a:t>
            </a:r>
            <a:r>
              <a:rPr kumimoji="0" lang="ja-JP" altLang="en-US" sz="1600" dirty="0">
                <a:solidFill>
                  <a:srgbClr val="222222"/>
                </a:solidFill>
                <a:latin typeface="メイリオ" panose="020B0604030504040204" pitchFamily="50" charset="-128"/>
                <a:ea typeface="メイリオ" panose="020B0604030504040204" pitchFamily="50" charset="-128"/>
                <a:cs typeface="メイリオ" panose="020B0604030504040204" pitchFamily="50" charset="-128"/>
              </a:rPr>
              <a:t>ン・</a:t>
            </a:r>
            <a:r>
              <a:rPr kumimoji="0" lang="ja-JP" altLang="ja-JP" sz="1600" dirty="0">
                <a:solidFill>
                  <a:srgbClr val="222222"/>
                </a:solidFill>
                <a:latin typeface="メイリオ" panose="020B0604030504040204" pitchFamily="50" charset="-128"/>
                <a:ea typeface="メイリオ" panose="020B0604030504040204" pitchFamily="50" charset="-128"/>
                <a:cs typeface="メイリオ" panose="020B0604030504040204" pitchFamily="50" charset="-128"/>
              </a:rPr>
              <a:t>日本スイミングクラブ協会『新型コロナウイルス感染防止対策』に則った対策を引き続き実施しながら</a:t>
            </a:r>
            <a:r>
              <a:rPr kumimoji="0" lang="ja-JP" altLang="en-US" sz="1600" dirty="0">
                <a:solidFill>
                  <a:srgbClr val="222222"/>
                </a:solidFill>
                <a:latin typeface="メイリオ" panose="020B0604030504040204" pitchFamily="50" charset="-128"/>
                <a:ea typeface="メイリオ" panose="020B0604030504040204" pitchFamily="50" charset="-128"/>
                <a:cs typeface="メイリオ" panose="020B0604030504040204" pitchFamily="50" charset="-128"/>
              </a:rPr>
              <a:t>営業して参ります。</a:t>
            </a:r>
            <a:endParaRPr kumimoji="0" lang="ja-JP"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なお、今後、政府や神奈川県の発表や商業施設の指示により状況が</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変わる場合には、当ホームページにてご案内をいたします。</a:t>
            </a:r>
          </a:p>
        </p:txBody>
      </p:sp>
      <p:sp>
        <p:nvSpPr>
          <p:cNvPr id="6" name="正方形/長方形 5"/>
          <p:cNvSpPr/>
          <p:nvPr/>
        </p:nvSpPr>
        <p:spPr>
          <a:xfrm>
            <a:off x="0" y="297971"/>
            <a:ext cx="6869430" cy="96017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267710" y="351231"/>
            <a:ext cx="6311149" cy="954107"/>
          </a:xfrm>
          <a:prstGeom prst="rect">
            <a:avLst/>
          </a:prstGeom>
          <a:noFill/>
        </p:spPr>
        <p:txBody>
          <a:bodyPr wrap="square" rtlCol="0">
            <a:spAutoFit/>
          </a:bodyPr>
          <a:lstStyle/>
          <a:p>
            <a:pPr algn="ctr"/>
            <a:r>
              <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神奈川版</a:t>
            </a:r>
            <a:r>
              <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緊急事態宣言発出に伴う</a:t>
            </a:r>
            <a:endPar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弊社の営業について</a:t>
            </a:r>
            <a:endParaRPr kumimoji="1" lang="ja-JP" altLang="en-US" sz="2800" b="1" dirty="0">
              <a:solidFill>
                <a:schemeClr val="bg1"/>
              </a:solidFill>
            </a:endParaRPr>
          </a:p>
        </p:txBody>
      </p:sp>
      <p:sp>
        <p:nvSpPr>
          <p:cNvPr id="7" name="正方形/長方形 6"/>
          <p:cNvSpPr/>
          <p:nvPr/>
        </p:nvSpPr>
        <p:spPr>
          <a:xfrm>
            <a:off x="-11430" y="7126837"/>
            <a:ext cx="6869430" cy="47102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626745" y="7197748"/>
            <a:ext cx="5570220" cy="400110"/>
          </a:xfrm>
          <a:prstGeom prst="rect">
            <a:avLst/>
          </a:prstGeom>
          <a:noFill/>
        </p:spPr>
        <p:txBody>
          <a:bodyPr wrap="square" rtlCol="0">
            <a:spAutoFit/>
          </a:bodyPr>
          <a:lstStyle/>
          <a:p>
            <a:r>
              <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新型コロナウイルス対策再徹底事項のお知らせ</a:t>
            </a:r>
          </a:p>
        </p:txBody>
      </p:sp>
      <p:sp>
        <p:nvSpPr>
          <p:cNvPr id="12" name="テキスト ボックス 11"/>
          <p:cNvSpPr txBox="1"/>
          <p:nvPr/>
        </p:nvSpPr>
        <p:spPr>
          <a:xfrm>
            <a:off x="110216" y="8029971"/>
            <a:ext cx="3206496" cy="584775"/>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黙浴にご協力ください！</a:t>
            </a:r>
            <a:br>
              <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（サウナ含む）</a:t>
            </a:r>
          </a:p>
        </p:txBody>
      </p:sp>
      <p:sp>
        <p:nvSpPr>
          <p:cNvPr id="13" name="正方形/長方形 12"/>
          <p:cNvSpPr/>
          <p:nvPr/>
        </p:nvSpPr>
        <p:spPr>
          <a:xfrm>
            <a:off x="52186" y="7992393"/>
            <a:ext cx="3322557" cy="189257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3476388" y="8029971"/>
            <a:ext cx="3425190" cy="584775"/>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ロッカー内での</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会話は控えて！</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p:cNvSpPr/>
          <p:nvPr/>
        </p:nvSpPr>
        <p:spPr>
          <a:xfrm>
            <a:off x="3476388" y="7992393"/>
            <a:ext cx="3322557" cy="189257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9" name="図 18"/>
          <p:cNvPicPr>
            <a:picLocks noChangeAspect="1"/>
          </p:cNvPicPr>
          <p:nvPr/>
        </p:nvPicPr>
        <p:blipFill>
          <a:blip r:embed="rId3"/>
          <a:stretch>
            <a:fillRect/>
          </a:stretch>
        </p:blipFill>
        <p:spPr>
          <a:xfrm>
            <a:off x="4868686" y="9074224"/>
            <a:ext cx="537959" cy="537959"/>
          </a:xfrm>
          <a:prstGeom prst="rect">
            <a:avLst/>
          </a:prstGeom>
        </p:spPr>
      </p:pic>
      <p:sp>
        <p:nvSpPr>
          <p:cNvPr id="22" name="テキスト ボックス 21"/>
          <p:cNvSpPr txBox="1"/>
          <p:nvPr/>
        </p:nvSpPr>
        <p:spPr>
          <a:xfrm>
            <a:off x="52186" y="7623061"/>
            <a:ext cx="6872945" cy="369332"/>
          </a:xfrm>
          <a:prstGeom prst="rect">
            <a:avLst/>
          </a:prstGeom>
          <a:noFill/>
        </p:spPr>
        <p:txBody>
          <a:bodyPr wrap="square" rtlCol="0">
            <a:spAutoFit/>
          </a:body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下記事例が多く見受けられます。感染予防対策にご協力ください。</a:t>
            </a:r>
          </a:p>
        </p:txBody>
      </p:sp>
      <p:pic>
        <p:nvPicPr>
          <p:cNvPr id="24" name="図 23"/>
          <p:cNvPicPr>
            <a:picLocks noChangeAspect="1"/>
          </p:cNvPicPr>
          <p:nvPr/>
        </p:nvPicPr>
        <p:blipFill>
          <a:blip r:embed="rId4"/>
          <a:stretch>
            <a:fillRect/>
          </a:stretch>
        </p:blipFill>
        <p:spPr>
          <a:xfrm>
            <a:off x="5869293" y="-3024"/>
            <a:ext cx="981838" cy="288185"/>
          </a:xfrm>
          <a:prstGeom prst="rect">
            <a:avLst/>
          </a:prstGeom>
        </p:spPr>
      </p:pic>
      <p:pic>
        <p:nvPicPr>
          <p:cNvPr id="16" name="図 15"/>
          <p:cNvPicPr>
            <a:picLocks noChangeAspect="1"/>
          </p:cNvPicPr>
          <p:nvPr/>
        </p:nvPicPr>
        <p:blipFill rotWithShape="1">
          <a:blip r:embed="rId5"/>
          <a:srcRect b="23175"/>
          <a:stretch/>
        </p:blipFill>
        <p:spPr>
          <a:xfrm>
            <a:off x="1146784" y="8619559"/>
            <a:ext cx="1133359" cy="1204473"/>
          </a:xfrm>
          <a:prstGeom prst="rect">
            <a:avLst/>
          </a:prstGeom>
        </p:spPr>
      </p:pic>
      <p:sp>
        <p:nvSpPr>
          <p:cNvPr id="2" name="Rectangle 1"/>
          <p:cNvSpPr>
            <a:spLocks noChangeArrowheads="1"/>
          </p:cNvSpPr>
          <p:nvPr/>
        </p:nvSpPr>
        <p:spPr bwMode="auto">
          <a:xfrm>
            <a:off x="-6869430" y="827270"/>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2716750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1415</TotalTime>
  <Words>645</Words>
  <Application>Microsoft Office PowerPoint</Application>
  <PresentationFormat>A4 210 x 297 mm</PresentationFormat>
  <Paragraphs>49</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satsuki</dc:creator>
  <cp:lastModifiedBy>nexis-user02</cp:lastModifiedBy>
  <cp:revision>47</cp:revision>
  <cp:lastPrinted>2021-07-31T09:12:04Z</cp:lastPrinted>
  <dcterms:created xsi:type="dcterms:W3CDTF">2021-04-17T01:19:44Z</dcterms:created>
  <dcterms:modified xsi:type="dcterms:W3CDTF">2021-07-31T12:09:28Z</dcterms:modified>
</cp:coreProperties>
</file>